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2" r:id="rId4"/>
    <p:sldId id="281" r:id="rId5"/>
    <p:sldId id="278" r:id="rId6"/>
    <p:sldId id="279" r:id="rId7"/>
    <p:sldId id="280" r:id="rId8"/>
    <p:sldId id="275" r:id="rId9"/>
    <p:sldId id="258" r:id="rId10"/>
    <p:sldId id="259" r:id="rId11"/>
    <p:sldId id="272" r:id="rId12"/>
    <p:sldId id="274" r:id="rId13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6" autoAdjust="0"/>
    <p:restoredTop sz="94660"/>
  </p:normalViewPr>
  <p:slideViewPr>
    <p:cSldViewPr>
      <p:cViewPr>
        <p:scale>
          <a:sx n="100" d="100"/>
          <a:sy n="100" d="100"/>
        </p:scale>
        <p:origin x="-648" y="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E1BA-701F-4D8B-BD2D-F6C04C9DF8F1}" type="datetimeFigureOut">
              <a:rPr lang="fi-FI" smtClean="0"/>
              <a:pPr/>
              <a:t>11.8.2015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2F92-EEE8-43AB-B2CB-C9D8DF45B8B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4102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E1BA-701F-4D8B-BD2D-F6C04C9DF8F1}" type="datetimeFigureOut">
              <a:rPr lang="fi-FI" smtClean="0"/>
              <a:pPr/>
              <a:t>11.8.2015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2F92-EEE8-43AB-B2CB-C9D8DF45B8B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0975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E1BA-701F-4D8B-BD2D-F6C04C9DF8F1}" type="datetimeFigureOut">
              <a:rPr lang="fi-FI" smtClean="0"/>
              <a:pPr/>
              <a:t>11.8.2015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2F92-EEE8-43AB-B2CB-C9D8DF45B8B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52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E1BA-701F-4D8B-BD2D-F6C04C9DF8F1}" type="datetimeFigureOut">
              <a:rPr lang="fi-FI" smtClean="0"/>
              <a:pPr/>
              <a:t>11.8.2015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2F92-EEE8-43AB-B2CB-C9D8DF45B8B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632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E1BA-701F-4D8B-BD2D-F6C04C9DF8F1}" type="datetimeFigureOut">
              <a:rPr lang="fi-FI" smtClean="0"/>
              <a:pPr/>
              <a:t>11.8.2015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2F92-EEE8-43AB-B2CB-C9D8DF45B8B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959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E1BA-701F-4D8B-BD2D-F6C04C9DF8F1}" type="datetimeFigureOut">
              <a:rPr lang="fi-FI" smtClean="0"/>
              <a:pPr/>
              <a:t>11.8.2015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2F92-EEE8-43AB-B2CB-C9D8DF45B8B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978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E1BA-701F-4D8B-BD2D-F6C04C9DF8F1}" type="datetimeFigureOut">
              <a:rPr lang="fi-FI" smtClean="0"/>
              <a:pPr/>
              <a:t>11.8.2015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2F92-EEE8-43AB-B2CB-C9D8DF45B8B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7647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E1BA-701F-4D8B-BD2D-F6C04C9DF8F1}" type="datetimeFigureOut">
              <a:rPr lang="fi-FI" smtClean="0"/>
              <a:pPr/>
              <a:t>11.8.2015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2F92-EEE8-43AB-B2CB-C9D8DF45B8B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748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E1BA-701F-4D8B-BD2D-F6C04C9DF8F1}" type="datetimeFigureOut">
              <a:rPr lang="fi-FI" smtClean="0"/>
              <a:pPr/>
              <a:t>11.8.2015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2F92-EEE8-43AB-B2CB-C9D8DF45B8B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282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E1BA-701F-4D8B-BD2D-F6C04C9DF8F1}" type="datetimeFigureOut">
              <a:rPr lang="fi-FI" smtClean="0"/>
              <a:pPr/>
              <a:t>11.8.2015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2F92-EEE8-43AB-B2CB-C9D8DF45B8B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599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4E1BA-701F-4D8B-BD2D-F6C04C9DF8F1}" type="datetimeFigureOut">
              <a:rPr lang="fi-FI" smtClean="0"/>
              <a:pPr/>
              <a:t>11.8.2015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52F92-EEE8-43AB-B2CB-C9D8DF45B8B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1761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4E1BA-701F-4D8B-BD2D-F6C04C9DF8F1}" type="datetimeFigureOut">
              <a:rPr lang="fi-FI" smtClean="0"/>
              <a:pPr/>
              <a:t>11.8.2015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52F92-EEE8-43AB-B2CB-C9D8DF45B8B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4355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1556792"/>
            <a:ext cx="67687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4800" b="1" dirty="0" smtClean="0"/>
              <a:t>Lohenkalastus maailmalla</a:t>
            </a:r>
          </a:p>
          <a:p>
            <a:pPr algn="ctr"/>
            <a:endParaRPr lang="fi-FI" sz="3200" dirty="0"/>
          </a:p>
          <a:p>
            <a:pPr algn="ctr"/>
            <a:r>
              <a:rPr lang="fi-FI" sz="2800" dirty="0" smtClean="0"/>
              <a:t>Hannu Lehtonen</a:t>
            </a:r>
          </a:p>
          <a:p>
            <a:pPr algn="ctr"/>
            <a:endParaRPr lang="fi-FI" sz="2800" dirty="0" smtClean="0"/>
          </a:p>
          <a:p>
            <a:pPr algn="ctr"/>
            <a:r>
              <a:rPr lang="fi-FI" sz="2800" dirty="0"/>
              <a:t>Kalataloustieteen professori</a:t>
            </a:r>
          </a:p>
          <a:p>
            <a:pPr algn="ctr"/>
            <a:r>
              <a:rPr lang="fi-FI" sz="2800" dirty="0" smtClean="0"/>
              <a:t>Helsingin yliopisto</a:t>
            </a:r>
          </a:p>
          <a:p>
            <a:pPr algn="ctr"/>
            <a:endParaRPr lang="fi-FI" sz="3200" dirty="0" smtClean="0"/>
          </a:p>
          <a:p>
            <a:pPr algn="ctr"/>
            <a:endParaRPr lang="fi-FI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4601691" y="5819328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 smtClean="0"/>
              <a:t>Tornio-Muoniojokiseuran</a:t>
            </a:r>
            <a:r>
              <a:rPr lang="fi-FI" dirty="0" smtClean="0"/>
              <a:t> 30 v juhla</a:t>
            </a:r>
          </a:p>
          <a:p>
            <a:r>
              <a:rPr lang="fi-FI" dirty="0" smtClean="0"/>
              <a:t>8.8.2015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318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548680"/>
            <a:ext cx="7344816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i="1" dirty="0">
                <a:latin typeface="Times New Roman" pitchFamily="18" charset="0"/>
                <a:cs typeface="Times New Roman" pitchFamily="18" charset="0"/>
              </a:rPr>
              <a:t>Loheen liittyvä </a:t>
            </a:r>
            <a:r>
              <a:rPr lang="fi-FI" sz="2400" b="1" i="1" dirty="0" smtClean="0">
                <a:latin typeface="Times New Roman" pitchFamily="18" charset="0"/>
                <a:cs typeface="Times New Roman" pitchFamily="18" charset="0"/>
              </a:rPr>
              <a:t>taloudellinen toiminta </a:t>
            </a:r>
            <a:endParaRPr lang="fi-FI" sz="24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fi-FI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Lohenonkijoiden käyttämä 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rahamäärä tuottaa työtä ja tuloja kalastusoikeuksien haltijoille, välinevalmistajille ja 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-myyjille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, kalastusoppaille, hotelleille ja muille 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elinkeinoille. </a:t>
            </a:r>
            <a:endParaRPr lang="fi-FI" sz="2400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Kalakauppiaat ja savustamot saavat tuloja lohen jalostuksesta ja myynnistä. 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Kasvava liiketoiminta on myös hyppäävien ja lasiseinämän takana uivien lohien katselu, jossa lohia ei yritetäkään pyydystää.</a:t>
            </a:r>
          </a:p>
          <a:p>
            <a:pPr marL="342900" lvl="0" indent="-342900">
              <a:spcAft>
                <a:spcPts val="1200"/>
              </a:spcAft>
              <a:buFont typeface="Arial" pitchFamily="34" charset="0"/>
              <a:buChar char="•"/>
            </a:pP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Lohenonginta tuottaa 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taloudellista hyötyä myös elinkeinoille, jotka eivät liity suoraan loheen tai kalastukseen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i-FI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09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692696"/>
            <a:ext cx="74888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sz="2400" dirty="0" smtClean="0">
                <a:latin typeface="Times New Roman"/>
                <a:ea typeface="Times New Roman"/>
              </a:rPr>
              <a:t>Kaupallinen lohisaalis Atlantilla </a:t>
            </a:r>
            <a:r>
              <a:rPr lang="fi-FI" sz="2400" dirty="0">
                <a:latin typeface="Times New Roman"/>
                <a:ea typeface="Times New Roman"/>
              </a:rPr>
              <a:t>oli suurimmillaan 1970-luvun puolivälissä, jolloin se oli noin 12.000 tonnia. Nykyinen saalistaso on noin 1.500 tonnia. </a:t>
            </a:r>
            <a:endParaRPr lang="fi-FI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fi-FI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i-FI" sz="2400" dirty="0" smtClean="0">
                <a:latin typeface="Times New Roman"/>
                <a:ea typeface="Times New Roman"/>
              </a:rPr>
              <a:t>Viljellyn </a:t>
            </a:r>
            <a:r>
              <a:rPr lang="fi-FI" sz="2400" dirty="0" err="1">
                <a:latin typeface="Times New Roman"/>
                <a:ea typeface="Times New Roman"/>
              </a:rPr>
              <a:t>atlantinlohen</a:t>
            </a:r>
            <a:r>
              <a:rPr lang="fi-FI" sz="2400" dirty="0">
                <a:latin typeface="Times New Roman"/>
                <a:ea typeface="Times New Roman"/>
              </a:rPr>
              <a:t> tuotanto on maailmalla </a:t>
            </a:r>
            <a:r>
              <a:rPr lang="fi-FI" sz="2400" dirty="0" err="1" smtClean="0">
                <a:latin typeface="Times New Roman"/>
                <a:ea typeface="Times New Roman"/>
              </a:rPr>
              <a:t>FAO:n</a:t>
            </a:r>
            <a:r>
              <a:rPr lang="fi-FI" sz="2400" dirty="0" smtClean="0">
                <a:latin typeface="Times New Roman"/>
                <a:ea typeface="Times New Roman"/>
              </a:rPr>
              <a:t> </a:t>
            </a:r>
            <a:r>
              <a:rPr lang="fi-FI" sz="2400" dirty="0">
                <a:latin typeface="Times New Roman"/>
                <a:ea typeface="Times New Roman"/>
              </a:rPr>
              <a:t>tilastojen mukaan noin 1.400.000 tonnia, joten lohen tarjonnan kannalta kalastuksella ei ole juuri merkitystä. </a:t>
            </a:r>
          </a:p>
          <a:p>
            <a:pPr>
              <a:spcAft>
                <a:spcPts val="0"/>
              </a:spcAft>
            </a:pPr>
            <a:r>
              <a:rPr lang="fi-FI" sz="2400" dirty="0">
                <a:latin typeface="Times New Roman"/>
                <a:ea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fi-FI" sz="2400" dirty="0">
                <a:latin typeface="Times New Roman"/>
                <a:ea typeface="Times New Roman"/>
              </a:rPr>
              <a:t>Lohikantojen heikkenemisen syynä on ensisijaisesti kasvanut merikuolleisuus, joka ilmenee Atlantin ohella myös Itämeressä. Kantojen pieneneminen on ollut voimakkainta eteläisissä joissa ja Pohjois-Amerikassa. Syyksi arvellaan </a:t>
            </a:r>
            <a:r>
              <a:rPr lang="fi-FI" sz="2400" dirty="0" smtClean="0">
                <a:latin typeface="Times New Roman"/>
                <a:ea typeface="Times New Roman"/>
              </a:rPr>
              <a:t>mm. ilmaston </a:t>
            </a:r>
            <a:r>
              <a:rPr lang="fi-FI" sz="2400" dirty="0">
                <a:latin typeface="Times New Roman"/>
                <a:ea typeface="Times New Roman"/>
              </a:rPr>
              <a:t>muutoksen aiheuttamaa meriveden lämpenemistä</a:t>
            </a:r>
            <a:r>
              <a:rPr lang="fi-FI" sz="2400" dirty="0" smtClean="0">
                <a:latin typeface="Times New Roman"/>
                <a:ea typeface="Times New Roman"/>
              </a:rPr>
              <a:t>.</a:t>
            </a:r>
            <a:endParaRPr lang="fi-FI" sz="2400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3985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548680"/>
            <a:ext cx="81369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sz="2400" dirty="0">
                <a:solidFill>
                  <a:srgbClr val="000000"/>
                </a:solidFill>
                <a:latin typeface="Times New Roman"/>
                <a:ea typeface="Times New Roman"/>
              </a:rPr>
              <a:t>Itämerellä lohen kestävään kalastukseen pyrkivä säätely laahaa perässä </a:t>
            </a:r>
            <a:r>
              <a:rPr lang="fi-FI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Atlantiin</a:t>
            </a:r>
            <a:r>
              <a:rPr lang="fi-FI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i-FI" sz="2400" dirty="0">
                <a:solidFill>
                  <a:srgbClr val="000000"/>
                </a:solidFill>
                <a:latin typeface="Times New Roman"/>
                <a:ea typeface="Times New Roman"/>
              </a:rPr>
              <a:t>verrattuna. </a:t>
            </a:r>
            <a:endParaRPr lang="fi-FI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fi-FI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i-FI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Samat </a:t>
            </a:r>
            <a:r>
              <a:rPr lang="fi-FI" sz="2400" dirty="0">
                <a:solidFill>
                  <a:srgbClr val="000000"/>
                </a:solidFill>
                <a:latin typeface="Times New Roman"/>
                <a:ea typeface="Times New Roman"/>
              </a:rPr>
              <a:t>ongelmat, </a:t>
            </a:r>
            <a:r>
              <a:rPr lang="fi-FI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kuten </a:t>
            </a:r>
            <a:r>
              <a:rPr lang="fi-FI" sz="2400" dirty="0">
                <a:solidFill>
                  <a:srgbClr val="000000"/>
                </a:solidFill>
                <a:latin typeface="Times New Roman"/>
                <a:ea typeface="Times New Roman"/>
              </a:rPr>
              <a:t>kasvanut merikuolleisuus ja </a:t>
            </a:r>
            <a:r>
              <a:rPr lang="fi-FI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sekakantakalastus ovat myös </a:t>
            </a:r>
            <a:r>
              <a:rPr lang="fi-FI" sz="2400" dirty="0">
                <a:solidFill>
                  <a:srgbClr val="000000"/>
                </a:solidFill>
                <a:latin typeface="Times New Roman"/>
                <a:ea typeface="Times New Roman"/>
              </a:rPr>
              <a:t>Itämeren </a:t>
            </a:r>
            <a:r>
              <a:rPr lang="fi-FI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lohikantojen uhkana. </a:t>
            </a:r>
          </a:p>
          <a:p>
            <a:pPr>
              <a:spcAft>
                <a:spcPts val="0"/>
              </a:spcAft>
            </a:pPr>
            <a:endParaRPr lang="fi-FI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i-FI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Asenteet ovat kuitenkin muuttumassa, mm. i </a:t>
            </a:r>
            <a:r>
              <a:rPr lang="fi-FI" sz="2400" dirty="0">
                <a:solidFill>
                  <a:srgbClr val="000000"/>
                </a:solidFill>
                <a:latin typeface="Times New Roman"/>
                <a:ea typeface="Times New Roman"/>
              </a:rPr>
              <a:t>Ruotsin </a:t>
            </a:r>
            <a:r>
              <a:rPr lang="fi-FI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Havs-</a:t>
            </a:r>
            <a:r>
              <a:rPr lang="fi-FI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i-FI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och</a:t>
            </a:r>
            <a:r>
              <a:rPr lang="fi-FI" sz="24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i-FI" sz="2400" dirty="0" err="1" smtClean="0">
                <a:solidFill>
                  <a:srgbClr val="000000"/>
                </a:solidFill>
                <a:latin typeface="Times New Roman"/>
                <a:ea typeface="Times New Roman"/>
              </a:rPr>
              <a:t>vattenmyndighetenin</a:t>
            </a:r>
            <a:r>
              <a:rPr lang="fi-FI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fi-FI" sz="2400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fi-FI" sz="2400" dirty="0" err="1">
                <a:solidFill>
                  <a:srgbClr val="000000"/>
                </a:solidFill>
                <a:latin typeface="Times New Roman"/>
                <a:ea typeface="Times New Roman"/>
              </a:rPr>
              <a:t>HaV</a:t>
            </a:r>
            <a:r>
              <a:rPr lang="fi-FI" sz="2400" dirty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fi-FI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päätöksen mukaan </a:t>
            </a:r>
            <a:r>
              <a:rPr lang="fi-FI" sz="2400" dirty="0">
                <a:solidFill>
                  <a:srgbClr val="000000"/>
                </a:solidFill>
                <a:latin typeface="Times New Roman"/>
                <a:ea typeface="Times New Roman"/>
              </a:rPr>
              <a:t>ruotsalaisten </a:t>
            </a:r>
            <a:r>
              <a:rPr lang="fi-FI" sz="2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harjoittama </a:t>
            </a:r>
            <a:r>
              <a:rPr lang="fi-FI" sz="2400" dirty="0">
                <a:solidFill>
                  <a:srgbClr val="000000"/>
                </a:solidFill>
                <a:latin typeface="Times New Roman"/>
                <a:ea typeface="Times New Roman"/>
              </a:rPr>
              <a:t>lohen sekakantakalastus avomerellä loppui pysyvästi vuonna 2012. </a:t>
            </a:r>
            <a:endParaRPr lang="fi-FI" sz="2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fi-FI" sz="24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i-FI" sz="2400" dirty="0" smtClean="0">
                <a:latin typeface="Times New Roman"/>
                <a:ea typeface="Times New Roman"/>
              </a:rPr>
              <a:t>Vastaisuudessa kaupallinen </a:t>
            </a:r>
            <a:r>
              <a:rPr lang="fi-FI" sz="2400" dirty="0">
                <a:latin typeface="Times New Roman"/>
                <a:ea typeface="Times New Roman"/>
              </a:rPr>
              <a:t>pyynti rysillä Ruotsissa pyritään kohdentamaan kutujokien suualueille ja jokiin. Tällöin tiedetään minkä kannan lohia kalastetaan ja pyynti voidaan mitoittaa kunkin kannan kestokyvyn mukaiseksi. </a:t>
            </a:r>
          </a:p>
        </p:txBody>
      </p:sp>
    </p:spTree>
    <p:extLst>
      <p:ext uri="{BB962C8B-B14F-4D97-AF65-F5344CB8AC3E}">
        <p14:creationId xmlns:p14="http://schemas.microsoft.com/office/powerpoint/2010/main" val="3613450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22" y="764704"/>
            <a:ext cx="792088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sz="2800" dirty="0">
                <a:latin typeface="Times New Roman"/>
                <a:ea typeface="Times New Roman"/>
              </a:rPr>
              <a:t>Kansainvälisen merentutkimusneuvoston (</a:t>
            </a:r>
            <a:r>
              <a:rPr lang="fi-FI" sz="2800" dirty="0" smtClean="0">
                <a:latin typeface="Times New Roman"/>
                <a:ea typeface="Times New Roman"/>
              </a:rPr>
              <a:t>ICES) tieteellisen neuvonannon mukaan </a:t>
            </a:r>
            <a:r>
              <a:rPr lang="fi-FI" sz="2800" dirty="0">
                <a:latin typeface="Times New Roman"/>
                <a:ea typeface="Times New Roman"/>
              </a:rPr>
              <a:t>kalastuksen tulisi kohdistua </a:t>
            </a:r>
            <a:r>
              <a:rPr lang="fi-FI" sz="2800" dirty="0" smtClean="0">
                <a:latin typeface="Times New Roman"/>
                <a:ea typeface="Times New Roman"/>
              </a:rPr>
              <a:t>vain sellaisiin </a:t>
            </a:r>
            <a:r>
              <a:rPr lang="fi-FI" sz="2800" dirty="0">
                <a:latin typeface="Times New Roman"/>
                <a:ea typeface="Times New Roman"/>
              </a:rPr>
              <a:t>lohikantoihin, joilla on täysi lisääntymiskapasiteetti</a:t>
            </a:r>
            <a:r>
              <a:rPr lang="fi-FI" sz="2800" dirty="0" smtClean="0">
                <a:latin typeface="Times New Roman"/>
                <a:ea typeface="Times New Roman"/>
              </a:rPr>
              <a:t>. </a:t>
            </a:r>
          </a:p>
          <a:p>
            <a:pPr>
              <a:spcAft>
                <a:spcPts val="0"/>
              </a:spcAft>
            </a:pPr>
            <a:endParaRPr lang="fi-FI" sz="28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fi-FI" sz="28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i-FI" sz="2800" dirty="0" smtClean="0">
                <a:latin typeface="Times New Roman"/>
                <a:ea typeface="Times New Roman"/>
              </a:rPr>
              <a:t>Edelleen </a:t>
            </a:r>
            <a:r>
              <a:rPr lang="fi-FI" sz="2800" dirty="0">
                <a:latin typeface="Times New Roman"/>
                <a:ea typeface="Times New Roman"/>
              </a:rPr>
              <a:t>ICES mainitsee </a:t>
            </a:r>
            <a:r>
              <a:rPr lang="fi-FI" sz="2800" dirty="0" smtClean="0">
                <a:latin typeface="Times New Roman"/>
                <a:ea typeface="Times New Roman"/>
              </a:rPr>
              <a:t>sekakantakalastuksen, jossa </a:t>
            </a:r>
            <a:r>
              <a:rPr lang="fi-FI" sz="2800" dirty="0">
                <a:latin typeface="Times New Roman"/>
                <a:ea typeface="Times New Roman"/>
              </a:rPr>
              <a:t>pyydetään kahden tai useamman joen lohikantoja </a:t>
            </a:r>
            <a:r>
              <a:rPr lang="fi-FI" sz="2800" dirty="0" smtClean="0">
                <a:latin typeface="Times New Roman"/>
                <a:ea typeface="Times New Roman"/>
              </a:rPr>
              <a:t>samanaikaisesti </a:t>
            </a:r>
            <a:r>
              <a:rPr lang="fi-FI" sz="2800" dirty="0">
                <a:latin typeface="Times New Roman"/>
                <a:ea typeface="Times New Roman"/>
              </a:rPr>
              <a:t>muodostavan vakavan uhan </a:t>
            </a:r>
            <a:r>
              <a:rPr lang="fi-FI" sz="2800" dirty="0" smtClean="0">
                <a:latin typeface="Times New Roman"/>
                <a:ea typeface="Times New Roman"/>
              </a:rPr>
              <a:t>heikoille </a:t>
            </a:r>
            <a:r>
              <a:rPr lang="fi-FI" sz="2800" dirty="0">
                <a:latin typeface="Times New Roman"/>
                <a:ea typeface="Times New Roman"/>
              </a:rPr>
              <a:t>lohikannoille. </a:t>
            </a:r>
            <a:r>
              <a:rPr lang="fi-FI" sz="2800" dirty="0" smtClean="0">
                <a:latin typeface="Times New Roman"/>
                <a:ea typeface="Times New Roman"/>
              </a:rPr>
              <a:t>Ääritapauksessa </a:t>
            </a:r>
            <a:r>
              <a:rPr lang="fi-FI" sz="2800" dirty="0">
                <a:latin typeface="Times New Roman"/>
                <a:ea typeface="Times New Roman"/>
              </a:rPr>
              <a:t>jo muutaman lohen poistaminen voi olla vakava isku koko populaatiolle</a:t>
            </a:r>
            <a:r>
              <a:rPr lang="fi-FI" sz="2800" dirty="0" smtClean="0">
                <a:latin typeface="Times New Roman"/>
                <a:ea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89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20688"/>
            <a:ext cx="8785225" cy="484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7744" y="6298287"/>
            <a:ext cx="6624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http://www.nfc-online.com/media/nfc_neu/dokumente/a7b7022b51b0570294b3d029140f2a39.pdf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558924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Alueet, joilla harjoitettiin vuonna 2010 lohen sekakantakalastusta </a:t>
            </a:r>
            <a:r>
              <a:rPr lang="fi-FI" dirty="0" err="1" smtClean="0"/>
              <a:t>Pohjoi-Atlantilla</a:t>
            </a:r>
            <a:r>
              <a:rPr lang="fi-FI" dirty="0" smtClean="0"/>
              <a:t> (punaisella)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295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737" y="18864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sz="2400" dirty="0" err="1">
                <a:solidFill>
                  <a:prstClr val="black"/>
                </a:solidFill>
                <a:latin typeface="Times New Roman"/>
                <a:ea typeface="Times New Roman"/>
              </a:rPr>
              <a:t>ICES:n</a:t>
            </a:r>
            <a:r>
              <a:rPr lang="fi-FI" sz="2400" dirty="0">
                <a:solidFill>
                  <a:prstClr val="black"/>
                </a:solidFill>
                <a:latin typeface="Times New Roman"/>
                <a:ea typeface="Times New Roman"/>
              </a:rPr>
              <a:t> </a:t>
            </a:r>
            <a:r>
              <a:rPr lang="fi-FI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tieteellinen neuvonanto </a:t>
            </a:r>
            <a:r>
              <a:rPr lang="fi-FI" sz="2400" dirty="0">
                <a:solidFill>
                  <a:prstClr val="black"/>
                </a:solidFill>
                <a:latin typeface="Times New Roman"/>
                <a:ea typeface="Times New Roman"/>
              </a:rPr>
              <a:t>sisältää </a:t>
            </a:r>
            <a:r>
              <a:rPr lang="fi-FI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ajatuksen</a:t>
            </a:r>
            <a:r>
              <a:rPr lang="fi-FI" sz="2400" dirty="0">
                <a:solidFill>
                  <a:prstClr val="black"/>
                </a:solidFill>
                <a:latin typeface="Times New Roman"/>
                <a:ea typeface="Times New Roman"/>
              </a:rPr>
              <a:t>, että merellä ja rannikolla tapahtuvasta sekakantakalastuksesta tulee luopua ja siirtyä kantakohtaiseen kalastukseen </a:t>
            </a:r>
          </a:p>
          <a:p>
            <a:pPr lvl="0"/>
            <a:r>
              <a:rPr lang="fi-FI" sz="2400" dirty="0">
                <a:solidFill>
                  <a:srgbClr val="C00000"/>
                </a:solidFill>
                <a:latin typeface="Times New Roman"/>
                <a:ea typeface="Times New Roman"/>
                <a:sym typeface="Wingdings" pitchFamily="2" charset="2"/>
              </a:rPr>
              <a:t></a:t>
            </a:r>
            <a:r>
              <a:rPr lang="fi-FI" sz="2400" dirty="0">
                <a:solidFill>
                  <a:prstClr val="black"/>
                </a:solidFill>
                <a:latin typeface="Times New Roman"/>
                <a:ea typeface="Times New Roman"/>
                <a:sym typeface="Wingdings" pitchFamily="2" charset="2"/>
              </a:rPr>
              <a:t> </a:t>
            </a:r>
            <a:r>
              <a:rPr lang="fi-FI" sz="2400" dirty="0">
                <a:solidFill>
                  <a:prstClr val="black"/>
                </a:solidFill>
                <a:latin typeface="Times New Roman"/>
                <a:ea typeface="Times New Roman"/>
              </a:rPr>
              <a:t>tarkoittaa lohen kalastusta yksinomaan jokisuistoissa ja joissa kunkin kannan kestävyyden mahdollistavalla tasolla</a:t>
            </a:r>
            <a:r>
              <a:rPr lang="fi-FI" sz="2400" dirty="0" smtClean="0">
                <a:solidFill>
                  <a:prstClr val="black"/>
                </a:solidFill>
                <a:latin typeface="Times New Roman"/>
                <a:ea typeface="Times New Roman"/>
              </a:rPr>
              <a:t>.</a:t>
            </a:r>
            <a:endParaRPr lang="fi-FI" sz="24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5" y="2128028"/>
            <a:ext cx="8550270" cy="4613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3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614" y="332656"/>
            <a:ext cx="777686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sz="26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Merikalastus vähenee</a:t>
            </a:r>
          </a:p>
          <a:p>
            <a:pPr>
              <a:spcAft>
                <a:spcPts val="0"/>
              </a:spcAft>
            </a:pPr>
            <a:endParaRPr lang="fi-FI" sz="2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i-FI" sz="2600" dirty="0" smtClean="0">
                <a:latin typeface="Times New Roman"/>
                <a:ea typeface="Times New Roman"/>
              </a:rPr>
              <a:t>Kanadassa </a:t>
            </a:r>
            <a:r>
              <a:rPr lang="fi-FI" sz="2600" dirty="0">
                <a:latin typeface="Times New Roman"/>
                <a:ea typeface="Times New Roman"/>
              </a:rPr>
              <a:t>lohen ammattimainen meripyynti lopetettiin asteittain vuosina 1998-2005. Nykyisin lohen </a:t>
            </a:r>
            <a:r>
              <a:rPr lang="fi-FI" sz="2600" dirty="0" smtClean="0">
                <a:latin typeface="Times New Roman"/>
                <a:ea typeface="Times New Roman"/>
              </a:rPr>
              <a:t>sekakanta-kalastusta verkoilla ja rysillä </a:t>
            </a:r>
            <a:r>
              <a:rPr lang="fi-FI" sz="2600" dirty="0">
                <a:latin typeface="Times New Roman"/>
                <a:ea typeface="Times New Roman"/>
              </a:rPr>
              <a:t>tapahtuu ainoastaan </a:t>
            </a:r>
            <a:r>
              <a:rPr lang="fi-FI" sz="2600" dirty="0" smtClean="0">
                <a:latin typeface="Times New Roman"/>
                <a:ea typeface="Times New Roman"/>
              </a:rPr>
              <a:t>pienimuotoisena. </a:t>
            </a:r>
          </a:p>
          <a:p>
            <a:pPr>
              <a:spcAft>
                <a:spcPts val="0"/>
              </a:spcAft>
            </a:pPr>
            <a:endParaRPr lang="fi-FI" sz="2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i-FI" sz="2600" dirty="0" smtClean="0">
                <a:latin typeface="Times New Roman"/>
                <a:ea typeface="Times New Roman"/>
              </a:rPr>
              <a:t>Yhdysvalloissa </a:t>
            </a:r>
            <a:r>
              <a:rPr lang="fi-FI" sz="2600" dirty="0">
                <a:latin typeface="Times New Roman"/>
                <a:ea typeface="Times New Roman"/>
              </a:rPr>
              <a:t>ja Islannissa meripyynti on täysin lopetettu. </a:t>
            </a:r>
            <a:endParaRPr lang="fi-FI" sz="2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fi-FI" sz="2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i-FI" sz="2600" dirty="0" smtClean="0">
                <a:latin typeface="Times New Roman"/>
                <a:ea typeface="Times New Roman"/>
              </a:rPr>
              <a:t>Grönlannissa</a:t>
            </a:r>
            <a:r>
              <a:rPr lang="fi-FI" sz="2600" dirty="0">
                <a:latin typeface="Times New Roman"/>
                <a:ea typeface="Times New Roman"/>
              </a:rPr>
              <a:t>, Färsaarilla, Isossa-Britanniassa, Irlannissa, Norjassa, Ruotsin länsirannikolla ja Venäjällä lohen </a:t>
            </a:r>
            <a:r>
              <a:rPr lang="fi-FI" sz="2600" dirty="0" smtClean="0">
                <a:latin typeface="Times New Roman"/>
                <a:ea typeface="Times New Roman"/>
              </a:rPr>
              <a:t>sekakantakalastusta </a:t>
            </a:r>
            <a:r>
              <a:rPr lang="fi-FI" sz="2600" dirty="0">
                <a:latin typeface="Times New Roman"/>
                <a:ea typeface="Times New Roman"/>
              </a:rPr>
              <a:t>tapahtuu aikaisempaan verrattuna enää hyvin pienessä määrin </a:t>
            </a:r>
            <a:r>
              <a:rPr lang="fi-FI" sz="2600" dirty="0" smtClean="0">
                <a:latin typeface="Times New Roman"/>
                <a:ea typeface="Times New Roman"/>
              </a:rPr>
              <a:t>eräissä vuonoissa ja lahdissa. </a:t>
            </a:r>
          </a:p>
        </p:txBody>
      </p:sp>
    </p:spTree>
    <p:extLst>
      <p:ext uri="{BB962C8B-B14F-4D97-AF65-F5344CB8AC3E}">
        <p14:creationId xmlns:p14="http://schemas.microsoft.com/office/powerpoint/2010/main" val="387860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620688"/>
            <a:ext cx="812093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sz="2600" dirty="0" smtClean="0">
                <a:latin typeface="Times New Roman"/>
                <a:ea typeface="Times New Roman"/>
              </a:rPr>
              <a:t>Lukuisissa tutkimuksissa </a:t>
            </a:r>
            <a:r>
              <a:rPr lang="fi-FI" sz="2600" dirty="0">
                <a:latin typeface="Times New Roman"/>
                <a:ea typeface="Times New Roman"/>
              </a:rPr>
              <a:t>on todettu, että vavalla joesta pyydetyn lohen kansan- ja yksityistaloudellinen arvo on jopa yli satakertainen ammattimaisesti merestä pyydettyyn verrattuna. </a:t>
            </a:r>
            <a:endParaRPr lang="fi-FI" sz="2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fi-FI" sz="2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i-FI" sz="2600" dirty="0" smtClean="0">
                <a:latin typeface="Times New Roman"/>
                <a:ea typeface="Times New Roman"/>
              </a:rPr>
              <a:t>Lisäksi </a:t>
            </a:r>
            <a:r>
              <a:rPr lang="fi-FI" sz="2600" dirty="0">
                <a:latin typeface="Times New Roman"/>
                <a:ea typeface="Times New Roman"/>
              </a:rPr>
              <a:t>jokipyynti suojelee lohikantojen </a:t>
            </a:r>
            <a:r>
              <a:rPr lang="fi-FI" sz="2600" dirty="0" smtClean="0">
                <a:latin typeface="Times New Roman"/>
                <a:ea typeface="Times New Roman"/>
              </a:rPr>
              <a:t>monimuotoisuutta </a:t>
            </a:r>
            <a:r>
              <a:rPr lang="fi-FI" sz="2600" dirty="0">
                <a:latin typeface="Times New Roman"/>
                <a:ea typeface="Times New Roman"/>
              </a:rPr>
              <a:t>merellä tapahtuvaa </a:t>
            </a:r>
            <a:r>
              <a:rPr lang="fi-FI" sz="2600" dirty="0" smtClean="0">
                <a:latin typeface="Times New Roman"/>
                <a:ea typeface="Times New Roman"/>
              </a:rPr>
              <a:t>sekakantakalastusta </a:t>
            </a:r>
            <a:r>
              <a:rPr lang="fi-FI" sz="2600" dirty="0">
                <a:latin typeface="Times New Roman"/>
                <a:ea typeface="Times New Roman"/>
              </a:rPr>
              <a:t>paremmin, koska pyyntiä voidaan säädellä kantakohtaisesti kauden aikana. </a:t>
            </a:r>
            <a:endParaRPr lang="fi-FI" sz="2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fi-FI" sz="26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i-FI" sz="2600" dirty="0" smtClean="0">
                <a:latin typeface="Times New Roman"/>
                <a:ea typeface="Times New Roman"/>
              </a:rPr>
              <a:t>Esimerkiksi Norjan joissa </a:t>
            </a:r>
            <a:r>
              <a:rPr lang="fi-FI" sz="2600" dirty="0">
                <a:latin typeface="Times New Roman"/>
                <a:ea typeface="Times New Roman"/>
              </a:rPr>
              <a:t>kalastus voidaan kiintiön täytyttyä tarvittaessa keskeyttää kesken kauden. Ammattimaisessa merialueen sekakantakalastuksessa vastaavat </a:t>
            </a:r>
            <a:r>
              <a:rPr lang="fi-FI" sz="2600" dirty="0" smtClean="0">
                <a:latin typeface="Times New Roman"/>
                <a:ea typeface="Times New Roman"/>
              </a:rPr>
              <a:t>säätelytoimenpiteet ovat paljon hankalampia.</a:t>
            </a:r>
            <a:endParaRPr lang="fi-FI" sz="2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8093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32656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fi-FI" sz="2400" dirty="0">
                <a:latin typeface="Times New Roman"/>
                <a:ea typeface="Times New Roman"/>
              </a:rPr>
              <a:t>Useissa maissa pyynnin rakenteen muuttaminen on tapahtunut asetusteitse. </a:t>
            </a:r>
            <a:endParaRPr lang="fi-FI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fi-FI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i-FI" sz="2400" dirty="0" smtClean="0">
                <a:latin typeface="Times New Roman"/>
                <a:ea typeface="Times New Roman"/>
              </a:rPr>
              <a:t>Irlannissa </a:t>
            </a:r>
            <a:r>
              <a:rPr lang="fi-FI" sz="2400" dirty="0">
                <a:latin typeface="Times New Roman"/>
                <a:ea typeface="Times New Roman"/>
              </a:rPr>
              <a:t>sekakantakalastuksen </a:t>
            </a:r>
            <a:r>
              <a:rPr lang="fi-FI" sz="2400" dirty="0" smtClean="0">
                <a:latin typeface="Times New Roman"/>
                <a:ea typeface="Times New Roman"/>
              </a:rPr>
              <a:t>vähentäminen tapahtui </a:t>
            </a:r>
            <a:r>
              <a:rPr lang="fi-FI" sz="2400" dirty="0">
                <a:latin typeface="Times New Roman"/>
                <a:ea typeface="Times New Roman"/>
              </a:rPr>
              <a:t>ostamalla merikalastajien </a:t>
            </a:r>
            <a:r>
              <a:rPr lang="fi-FI" sz="2400" dirty="0" smtClean="0">
                <a:latin typeface="Times New Roman"/>
                <a:ea typeface="Times New Roman"/>
              </a:rPr>
              <a:t>pyyntilisenssejä vuonna </a:t>
            </a:r>
            <a:r>
              <a:rPr lang="fi-FI" sz="2400" dirty="0">
                <a:latin typeface="Times New Roman"/>
                <a:ea typeface="Times New Roman"/>
              </a:rPr>
              <a:t>2007. </a:t>
            </a:r>
            <a:endParaRPr lang="fi-FI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fi-FI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i-FI" sz="2400" dirty="0" smtClean="0">
                <a:latin typeface="Times New Roman"/>
                <a:ea typeface="Times New Roman"/>
              </a:rPr>
              <a:t>Samassa </a:t>
            </a:r>
            <a:r>
              <a:rPr lang="fi-FI" sz="2400" dirty="0">
                <a:latin typeface="Times New Roman"/>
                <a:ea typeface="Times New Roman"/>
              </a:rPr>
              <a:t>yhteydessä </a:t>
            </a:r>
            <a:r>
              <a:rPr lang="fi-FI" sz="2400" dirty="0" smtClean="0">
                <a:latin typeface="Times New Roman"/>
                <a:ea typeface="Times New Roman"/>
              </a:rPr>
              <a:t>pääosa </a:t>
            </a:r>
            <a:r>
              <a:rPr lang="fi-FI" sz="2400" dirty="0">
                <a:latin typeface="Times New Roman"/>
                <a:ea typeface="Times New Roman"/>
              </a:rPr>
              <a:t>lohen </a:t>
            </a:r>
            <a:r>
              <a:rPr lang="fi-FI" sz="2400" dirty="0" smtClean="0">
                <a:latin typeface="Times New Roman"/>
                <a:ea typeface="Times New Roman"/>
              </a:rPr>
              <a:t>kalastuksesta </a:t>
            </a:r>
            <a:r>
              <a:rPr lang="fi-FI" sz="2400" dirty="0">
                <a:latin typeface="Times New Roman"/>
                <a:ea typeface="Times New Roman"/>
              </a:rPr>
              <a:t>siirrettiin jokisuihin, jokiin ja järviin kantakohtaisten kiintiöiden puitteissa. </a:t>
            </a:r>
            <a:endParaRPr lang="fi-FI" sz="2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fi-FI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fi-FI" sz="2400" dirty="0" smtClean="0">
                <a:latin typeface="Times New Roman"/>
                <a:ea typeface="Times New Roman"/>
              </a:rPr>
              <a:t>Irlannissa </a:t>
            </a:r>
            <a:r>
              <a:rPr lang="fi-FI" sz="2400" dirty="0">
                <a:latin typeface="Times New Roman"/>
                <a:ea typeface="Times New Roman"/>
              </a:rPr>
              <a:t>on </a:t>
            </a:r>
            <a:r>
              <a:rPr lang="fi-FI" sz="2400" b="1" dirty="0">
                <a:latin typeface="Times New Roman"/>
                <a:ea typeface="Times New Roman"/>
              </a:rPr>
              <a:t>141</a:t>
            </a:r>
            <a:r>
              <a:rPr lang="fi-FI" sz="2400" dirty="0">
                <a:latin typeface="Times New Roman"/>
                <a:ea typeface="Times New Roman"/>
              </a:rPr>
              <a:t> </a:t>
            </a:r>
            <a:r>
              <a:rPr lang="fi-FI" sz="2400" dirty="0" smtClean="0">
                <a:latin typeface="Times New Roman"/>
                <a:ea typeface="Times New Roman"/>
              </a:rPr>
              <a:t>lohijokea, joista</a:t>
            </a:r>
            <a:br>
              <a:rPr lang="fi-FI" sz="2400" dirty="0" smtClean="0">
                <a:latin typeface="Times New Roman"/>
                <a:ea typeface="Times New Roman"/>
              </a:rPr>
            </a:br>
            <a:r>
              <a:rPr lang="fi-FI" sz="2400" dirty="0" smtClean="0">
                <a:latin typeface="Times New Roman"/>
                <a:ea typeface="Times New Roman"/>
              </a:rPr>
              <a:t>- sekä </a:t>
            </a:r>
            <a:r>
              <a:rPr lang="fi-FI" sz="2400" dirty="0">
                <a:latin typeface="Times New Roman"/>
                <a:ea typeface="Times New Roman"/>
              </a:rPr>
              <a:t>ammatti- että virkistyskalastus on sallittua </a:t>
            </a:r>
            <a:r>
              <a:rPr lang="fi-FI" sz="2400" b="1" dirty="0">
                <a:latin typeface="Times New Roman"/>
                <a:ea typeface="Times New Roman"/>
              </a:rPr>
              <a:t>43</a:t>
            </a:r>
            <a:r>
              <a:rPr lang="fi-FI" sz="2400" dirty="0">
                <a:latin typeface="Times New Roman"/>
                <a:ea typeface="Times New Roman"/>
              </a:rPr>
              <a:t> </a:t>
            </a:r>
            <a:r>
              <a:rPr lang="fi-FI" sz="2400" dirty="0" smtClean="0">
                <a:latin typeface="Times New Roman"/>
                <a:ea typeface="Times New Roman"/>
              </a:rPr>
              <a:t>joessa</a:t>
            </a:r>
            <a:br>
              <a:rPr lang="fi-FI" sz="2400" dirty="0" smtClean="0">
                <a:latin typeface="Times New Roman"/>
                <a:ea typeface="Times New Roman"/>
              </a:rPr>
            </a:br>
            <a:r>
              <a:rPr lang="fi-FI" sz="2400" dirty="0" smtClean="0">
                <a:latin typeface="Times New Roman"/>
                <a:ea typeface="Times New Roman"/>
              </a:rPr>
              <a:t>- </a:t>
            </a:r>
            <a:r>
              <a:rPr lang="fi-FI" sz="2400" dirty="0">
                <a:latin typeface="Times New Roman"/>
                <a:ea typeface="Times New Roman"/>
              </a:rPr>
              <a:t>yksinomaan onginta pyydystä ja päästä periaatteella </a:t>
            </a:r>
            <a:r>
              <a:rPr lang="fi-FI" sz="2400" b="1" dirty="0">
                <a:latin typeface="Times New Roman"/>
                <a:ea typeface="Times New Roman"/>
              </a:rPr>
              <a:t>34</a:t>
            </a:r>
            <a:r>
              <a:rPr lang="fi-FI" sz="2400" dirty="0">
                <a:latin typeface="Times New Roman"/>
                <a:ea typeface="Times New Roman"/>
              </a:rPr>
              <a:t> </a:t>
            </a:r>
            <a:r>
              <a:rPr lang="fi-FI" sz="2400" dirty="0" smtClean="0">
                <a:latin typeface="Times New Roman"/>
                <a:ea typeface="Times New Roman"/>
              </a:rPr>
              <a:t>joessa</a:t>
            </a:r>
            <a:br>
              <a:rPr lang="fi-FI" sz="2400" dirty="0" smtClean="0">
                <a:latin typeface="Times New Roman"/>
                <a:ea typeface="Times New Roman"/>
              </a:rPr>
            </a:br>
            <a:r>
              <a:rPr lang="fi-FI" sz="2400" dirty="0" smtClean="0">
                <a:latin typeface="Times New Roman"/>
                <a:ea typeface="Times New Roman"/>
              </a:rPr>
              <a:t>- kaikenlainen </a:t>
            </a:r>
            <a:r>
              <a:rPr lang="fi-FI" sz="2400" dirty="0">
                <a:latin typeface="Times New Roman"/>
                <a:ea typeface="Times New Roman"/>
              </a:rPr>
              <a:t>lohen kalastus on kielletty </a:t>
            </a:r>
            <a:r>
              <a:rPr lang="fi-FI" sz="2400" b="1" dirty="0">
                <a:latin typeface="Times New Roman"/>
                <a:ea typeface="Times New Roman"/>
              </a:rPr>
              <a:t>64</a:t>
            </a:r>
            <a:r>
              <a:rPr lang="fi-FI" sz="2400" dirty="0">
                <a:latin typeface="Times New Roman"/>
                <a:ea typeface="Times New Roman"/>
              </a:rPr>
              <a:t> </a:t>
            </a:r>
            <a:r>
              <a:rPr lang="fi-FI" sz="2400" dirty="0" smtClean="0">
                <a:latin typeface="Times New Roman"/>
                <a:ea typeface="Times New Roman"/>
              </a:rPr>
              <a:t>joessa</a:t>
            </a:r>
            <a:endParaRPr lang="fi-FI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96440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832" y="548680"/>
            <a:ext cx="777686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b="1" i="1" dirty="0" smtClean="0">
                <a:latin typeface="Times New Roman" pitchFamily="18" charset="0"/>
                <a:cs typeface="Times New Roman" pitchFamily="18" charset="0"/>
              </a:rPr>
              <a:t>Ammattimainen merikalastus</a:t>
            </a:r>
          </a:p>
          <a:p>
            <a:endParaRPr lang="fi-FI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Pohjois-Atlantilla</a:t>
            </a:r>
            <a:r>
              <a:rPr lang="fi-FI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lohta kalastaa ammatikseen noin 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3.500 verkko- 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ja rysäkalastajaa.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Heidän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vuotuinen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saaliinsa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noin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200.000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lohta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Saaliin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arvo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on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noin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miljoonaa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USD.  </a:t>
            </a:r>
            <a:endParaRPr lang="fi-FI" sz="2400" dirty="0">
              <a:latin typeface="Times New Roman" pitchFamily="18" charset="0"/>
              <a:cs typeface="Times New Roman" pitchFamily="18" charset="0"/>
            </a:endParaRPr>
          </a:p>
          <a:p>
            <a:endParaRPr lang="en-GB" sz="2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Vapaa-ajan</a:t>
            </a:r>
            <a:r>
              <a:rPr lang="en-GB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i="1" dirty="0" err="1" smtClean="0">
                <a:latin typeface="Times New Roman" pitchFamily="18" charset="0"/>
                <a:cs typeface="Times New Roman" pitchFamily="18" charset="0"/>
              </a:rPr>
              <a:t>kalastus</a:t>
            </a:r>
            <a:endParaRPr lang="fi-FI" sz="2400" dirty="0">
              <a:latin typeface="Times New Roman" pitchFamily="18" charset="0"/>
              <a:cs typeface="Times New Roman" pitchFamily="18" charset="0"/>
            </a:endParaRPr>
          </a:p>
          <a:p>
            <a:endParaRPr lang="fi-FI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Yli 300.000 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lohenonkijaa pyydystää vuosittain </a:t>
            </a:r>
            <a:r>
              <a:rPr lang="fi-FI" sz="2400" dirty="0" err="1" smtClean="0">
                <a:latin typeface="Times New Roman" pitchFamily="18" charset="0"/>
                <a:cs typeface="Times New Roman" pitchFamily="18" charset="0"/>
              </a:rPr>
              <a:t>Atlantiin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 laskevista joista noin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550.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000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lohta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joista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noin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200.000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vapautetaan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GB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Lohen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ongintaan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käytetään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vuosittain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noin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500 miljoonaa USD. Valtaosa onkijoista olisi valmiita maksamaan enemmänkin 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kalastusmahdollisuuksista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i-FI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fi-FI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GB" sz="1400" b="1" i="1" dirty="0" smtClean="0">
                <a:latin typeface="Times New Roman" pitchFamily="18" charset="0"/>
                <a:cs typeface="Times New Roman" pitchFamily="18" charset="0"/>
              </a:rPr>
              <a:t>				NASCO </a:t>
            </a:r>
            <a:r>
              <a:rPr lang="en-GB" sz="1400" i="1" dirty="0" smtClean="0">
                <a:latin typeface="Times New Roman" pitchFamily="18" charset="0"/>
                <a:cs typeface="Times New Roman" pitchFamily="18" charset="0"/>
              </a:rPr>
              <a:t>(http://www.nasco.int/value_changes.html)</a:t>
            </a:r>
            <a:endParaRPr lang="fi-FI" sz="1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400010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332656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50000"/>
              </a:spcAft>
            </a:pP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Taloudellisten vaikutusten painopisteet ovat siirtyneet selvästi alkutuotannosta palveluihin ja virkistykseen sekä pyynti avomereltä rannikolle ja jokiin.</a:t>
            </a:r>
          </a:p>
          <a:p>
            <a:pPr>
              <a:spcAft>
                <a:spcPct val="50000"/>
              </a:spcAft>
            </a:pPr>
            <a:endParaRPr lang="fi-FI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i-FI" sz="2400" b="1" dirty="0">
                <a:latin typeface="Times New Roman" pitchFamily="18" charset="0"/>
                <a:cs typeface="Times New Roman" pitchFamily="18" charset="0"/>
              </a:rPr>
              <a:t>Lohen arvossa tapahtuneista muutoksista</a:t>
            </a:r>
            <a:endParaRPr lang="fi-FI" sz="2400" dirty="0">
              <a:latin typeface="Times New Roman" pitchFamily="18" charset="0"/>
              <a:cs typeface="Times New Roman" pitchFamily="18" charset="0"/>
            </a:endParaRPr>
          </a:p>
          <a:p>
            <a:endParaRPr lang="fi-FI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Historiallisesti lohta on 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pyydystetty lähinnä ruoaksi. Viime vuosisadan puolivälistä alkaen lohen merkitys 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virkistys-kalastukselle 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nopeasti kasvanut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Ammattimainen lohenkalastus 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on samaan aikaan 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vähentynyt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fi-FI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Syinä 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ovat olleet mm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fi-FI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- heikentyneet lohikannat </a:t>
            </a:r>
            <a:br>
              <a:rPr lang="fi-FI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- lohesta 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saadun hinnan aleneminen </a:t>
            </a:r>
            <a:r>
              <a:rPr lang="fi-FI" sz="2400" dirty="0" smtClean="0">
                <a:latin typeface="Times New Roman" pitchFamily="18" charset="0"/>
                <a:cs typeface="Times New Roman" pitchFamily="18" charset="0"/>
              </a:rPr>
              <a:t>ruokalohenviljelyn kasvun </a:t>
            </a:r>
            <a:r>
              <a:rPr lang="fi-FI" sz="2400" dirty="0">
                <a:latin typeface="Times New Roman" pitchFamily="18" charset="0"/>
                <a:cs typeface="Times New Roman" pitchFamily="18" charset="0"/>
              </a:rPr>
              <a:t>seurauksena</a:t>
            </a:r>
          </a:p>
          <a:p>
            <a:pPr>
              <a:spcAft>
                <a:spcPct val="50000"/>
              </a:spcAft>
            </a:pPr>
            <a:endParaRPr lang="fi-FI" sz="24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04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578</Words>
  <Application>Microsoft Office PowerPoint</Application>
  <PresentationFormat>Näytössä katseltava diaesitys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3" baseType="lpstr"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University of Helsinki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hlehtone</dc:creator>
  <cp:lastModifiedBy>Jussi</cp:lastModifiedBy>
  <cp:revision>38</cp:revision>
  <dcterms:created xsi:type="dcterms:W3CDTF">2013-02-01T07:05:59Z</dcterms:created>
  <dcterms:modified xsi:type="dcterms:W3CDTF">2015-08-11T08:33:17Z</dcterms:modified>
</cp:coreProperties>
</file>